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76" r:id="rId2"/>
    <p:sldId id="258" r:id="rId3"/>
    <p:sldId id="361" r:id="rId4"/>
    <p:sldId id="360" r:id="rId5"/>
    <p:sldId id="363" r:id="rId6"/>
    <p:sldId id="362" r:id="rId7"/>
    <p:sldId id="364" r:id="rId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CAE"/>
    <a:srgbClr val="00C468"/>
    <a:srgbClr val="00F780"/>
    <a:srgbClr val="F439FA"/>
    <a:srgbClr val="984AD5"/>
    <a:srgbClr val="7536A6"/>
    <a:srgbClr val="6D538B"/>
    <a:srgbClr val="62A0C2"/>
    <a:srgbClr val="00BEC0"/>
    <a:srgbClr val="6E9B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ile chi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3"/>
    <p:restoredTop sz="94626"/>
  </p:normalViewPr>
  <p:slideViewPr>
    <p:cSldViewPr>
      <p:cViewPr varScale="1">
        <p:scale>
          <a:sx n="116" d="100"/>
          <a:sy n="116" d="100"/>
        </p:scale>
        <p:origin x="208" y="28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F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8FA26-B858-7E4E-9B4E-147024C3086C}" type="datetimeFigureOut">
              <a:rPr lang="it-FR" smtClean="0"/>
              <a:t>18/10/2025</a:t>
            </a:fld>
            <a:endParaRPr lang="it-F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F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F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F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9E851-56FE-F044-9746-88522B271AC6}" type="slidenum">
              <a:rPr lang="it-FR" smtClean="0"/>
              <a:t>‹N›</a:t>
            </a:fld>
            <a:endParaRPr lang="it-FR"/>
          </a:p>
        </p:txBody>
      </p:sp>
    </p:spTree>
    <p:extLst>
      <p:ext uri="{BB962C8B-B14F-4D97-AF65-F5344CB8AC3E}">
        <p14:creationId xmlns:p14="http://schemas.microsoft.com/office/powerpoint/2010/main" val="3952734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FR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9E851-56FE-F044-9746-88522B271AC6}" type="slidenum">
              <a:rPr lang="it-FR" smtClean="0"/>
              <a:t>4</a:t>
            </a:fld>
            <a:endParaRPr lang="it-FR"/>
          </a:p>
        </p:txBody>
      </p:sp>
    </p:spTree>
    <p:extLst>
      <p:ext uri="{BB962C8B-B14F-4D97-AF65-F5344CB8AC3E}">
        <p14:creationId xmlns:p14="http://schemas.microsoft.com/office/powerpoint/2010/main" val="2189092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63647" y="1733631"/>
            <a:ext cx="5733830" cy="386817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46" y="762973"/>
            <a:ext cx="4189953" cy="593284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859215" y="3482461"/>
            <a:ext cx="731520" cy="485140"/>
          </a:xfrm>
          <a:custGeom>
            <a:avLst/>
            <a:gdLst/>
            <a:ahLst/>
            <a:cxnLst/>
            <a:rect l="l" t="t" r="r" b="b"/>
            <a:pathLst>
              <a:path w="731520" h="485139">
                <a:moveTo>
                  <a:pt x="489160" y="0"/>
                </a:moveTo>
                <a:lnTo>
                  <a:pt x="489160" y="121157"/>
                </a:lnTo>
                <a:lnTo>
                  <a:pt x="0" y="121157"/>
                </a:lnTo>
                <a:lnTo>
                  <a:pt x="0" y="363473"/>
                </a:lnTo>
                <a:lnTo>
                  <a:pt x="489160" y="363473"/>
                </a:lnTo>
                <a:lnTo>
                  <a:pt x="489160" y="484631"/>
                </a:lnTo>
                <a:lnTo>
                  <a:pt x="731476" y="242315"/>
                </a:lnTo>
                <a:lnTo>
                  <a:pt x="489160" y="0"/>
                </a:lnTo>
                <a:close/>
              </a:path>
            </a:pathLst>
          </a:custGeom>
          <a:solidFill>
            <a:srgbClr val="B4C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859215" y="3482461"/>
            <a:ext cx="731520" cy="485140"/>
          </a:xfrm>
          <a:custGeom>
            <a:avLst/>
            <a:gdLst/>
            <a:ahLst/>
            <a:cxnLst/>
            <a:rect l="l" t="t" r="r" b="b"/>
            <a:pathLst>
              <a:path w="731520" h="485139">
                <a:moveTo>
                  <a:pt x="0" y="121158"/>
                </a:moveTo>
                <a:lnTo>
                  <a:pt x="489160" y="121158"/>
                </a:lnTo>
                <a:lnTo>
                  <a:pt x="489160" y="0"/>
                </a:lnTo>
                <a:lnTo>
                  <a:pt x="731476" y="242316"/>
                </a:lnTo>
                <a:lnTo>
                  <a:pt x="489160" y="484632"/>
                </a:lnTo>
                <a:lnTo>
                  <a:pt x="489160" y="363474"/>
                </a:lnTo>
                <a:lnTo>
                  <a:pt x="0" y="363474"/>
                </a:lnTo>
                <a:lnTo>
                  <a:pt x="0" y="121158"/>
                </a:lnTo>
                <a:close/>
              </a:path>
            </a:pathLst>
          </a:custGeom>
          <a:ln w="12700">
            <a:solidFill>
              <a:srgbClr val="F702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25033" y="102223"/>
            <a:ext cx="10895965" cy="453390"/>
          </a:xfrm>
          <a:custGeom>
            <a:avLst/>
            <a:gdLst/>
            <a:ahLst/>
            <a:cxnLst/>
            <a:rect l="l" t="t" r="r" b="b"/>
            <a:pathLst>
              <a:path w="10895965" h="453390">
                <a:moveTo>
                  <a:pt x="10895593" y="0"/>
                </a:moveTo>
                <a:lnTo>
                  <a:pt x="0" y="0"/>
                </a:lnTo>
                <a:lnTo>
                  <a:pt x="0" y="453360"/>
                </a:lnTo>
                <a:lnTo>
                  <a:pt x="10895593" y="453360"/>
                </a:lnTo>
                <a:lnTo>
                  <a:pt x="10895593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76538" y="47244"/>
            <a:ext cx="619315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3853" y="1228344"/>
            <a:ext cx="11323955" cy="4434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B3BA092-F530-98A0-70EF-008818E0D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02585289-166B-EA87-DDD2-DCA7D7E37351}"/>
              </a:ext>
            </a:extLst>
          </p:cNvPr>
          <p:cNvSpPr txBox="1"/>
          <p:nvPr/>
        </p:nvSpPr>
        <p:spPr>
          <a:xfrm>
            <a:off x="1524000" y="2200819"/>
            <a:ext cx="9220200" cy="3666581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905" algn="ctr">
              <a:lnSpc>
                <a:spcPct val="126000"/>
              </a:lnSpc>
              <a:spcAft>
                <a:spcPts val="600"/>
              </a:spcAft>
            </a:pPr>
            <a:r>
              <a:rPr lang="fr-FR" sz="3800" b="1" dirty="0">
                <a:solidFill>
                  <a:schemeClr val="tx1"/>
                </a:solidFill>
                <a:latin typeface="Calibri"/>
                <a:cs typeface="Calibri"/>
              </a:rPr>
              <a:t>Workshop Live Coding </a:t>
            </a:r>
          </a:p>
          <a:p>
            <a:pPr marL="12700" marR="5080" indent="1905" algn="ctr">
              <a:lnSpc>
                <a:spcPct val="126000"/>
              </a:lnSpc>
              <a:spcAft>
                <a:spcPts val="600"/>
              </a:spcAft>
            </a:pPr>
            <a:r>
              <a:rPr lang="fr-FR" sz="3800" b="1" spc="-10" dirty="0">
                <a:solidFill>
                  <a:schemeClr val="tx1"/>
                </a:solidFill>
                <a:latin typeface="Calibri"/>
                <a:cs typeface="Calibri"/>
              </a:rPr>
              <a:t>Sonic-pi </a:t>
            </a:r>
          </a:p>
          <a:p>
            <a:pPr marL="12700" marR="5080" indent="1905" algn="ctr">
              <a:spcAft>
                <a:spcPts val="600"/>
              </a:spcAft>
            </a:pPr>
            <a:endParaRPr lang="fr-FR" sz="3400" spc="-10" dirty="0">
              <a:solidFill>
                <a:schemeClr val="tx1"/>
              </a:solidFill>
              <a:latin typeface="Calibri"/>
              <a:cs typeface="Calibri"/>
            </a:endParaRPr>
          </a:p>
          <a:p>
            <a:pPr marL="12700" marR="5080" indent="1905" algn="ctr">
              <a:lnSpc>
                <a:spcPct val="126000"/>
              </a:lnSpc>
              <a:spcAft>
                <a:spcPts val="600"/>
              </a:spcAft>
            </a:pPr>
            <a:r>
              <a:rPr lang="fr-FR" sz="3400" spc="-10" dirty="0">
                <a:solidFill>
                  <a:schemeClr val="tx1"/>
                </a:solidFill>
                <a:latin typeface="Calibri"/>
                <a:cs typeface="Calibri"/>
              </a:rPr>
              <a:t>Université du Luxembourg</a:t>
            </a:r>
          </a:p>
          <a:p>
            <a:pPr marL="12700" marR="5080" indent="1905" algn="ctr">
              <a:lnSpc>
                <a:spcPct val="126000"/>
              </a:lnSpc>
              <a:spcAft>
                <a:spcPts val="600"/>
              </a:spcAft>
            </a:pPr>
            <a:r>
              <a:rPr lang="fr-FR" sz="3400" spc="-10" dirty="0" err="1">
                <a:solidFill>
                  <a:schemeClr val="tx1"/>
                </a:solidFill>
                <a:latin typeface="Calibri"/>
                <a:cs typeface="Calibri"/>
              </a:rPr>
              <a:t>MuTechLab</a:t>
            </a:r>
            <a:r>
              <a:rPr lang="fr-FR" sz="3400" spc="-10" dirty="0">
                <a:solidFill>
                  <a:schemeClr val="tx1"/>
                </a:solidFill>
                <a:latin typeface="Calibri"/>
                <a:cs typeface="Calibri"/>
              </a:rPr>
              <a:t> – 20/10/2025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E76ECF97-1E96-C2DA-1784-3512ADFC2BCC}"/>
              </a:ext>
            </a:extLst>
          </p:cNvPr>
          <p:cNvSpPr txBox="1">
            <a:spLocks/>
          </p:cNvSpPr>
          <p:nvPr/>
        </p:nvSpPr>
        <p:spPr>
          <a:xfrm>
            <a:off x="4262755" y="1215068"/>
            <a:ext cx="358584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it-IT" sz="4400" dirty="0">
                <a:solidFill>
                  <a:srgbClr val="208CAE"/>
                </a:solidFill>
              </a:rPr>
              <a:t>Matteo</a:t>
            </a:r>
            <a:r>
              <a:rPr lang="it-IT" sz="4400" spc="-250" dirty="0">
                <a:solidFill>
                  <a:srgbClr val="208CAE"/>
                </a:solidFill>
              </a:rPr>
              <a:t> </a:t>
            </a:r>
            <a:r>
              <a:rPr lang="it-IT" sz="4400" spc="-10" dirty="0">
                <a:solidFill>
                  <a:srgbClr val="208CAE"/>
                </a:solidFill>
              </a:rPr>
              <a:t>Olivo</a:t>
            </a:r>
            <a:endParaRPr lang="it-IT" sz="4400" dirty="0">
              <a:solidFill>
                <a:srgbClr val="208CAE"/>
              </a:solidFill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385A0412-A362-F4F9-0943-1FBAE6C7B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7909"/>
            <a:ext cx="2057400" cy="115629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C6526A4-3CAA-44C2-8144-18211190D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0"/>
            <a:ext cx="1371600" cy="13716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27436FE-7C37-6185-2531-920DAFCE2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214"/>
            <a:ext cx="3124200" cy="74938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3431E67-C8F7-3824-9957-E16DD6281B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5852160"/>
            <a:ext cx="167640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89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1463569"/>
            <a:ext cx="12496800" cy="653743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300" b="1" dirty="0">
                <a:solidFill>
                  <a:srgbClr val="F439FA"/>
                </a:solidFill>
                <a:latin typeface="+mn-lt"/>
              </a:rPr>
              <a:t>Pensée computationnelle : </a:t>
            </a:r>
            <a:r>
              <a:rPr lang="en-GB" sz="2300" i="1" dirty="0">
                <a:solidFill>
                  <a:schemeClr val="tx1"/>
                </a:solidFill>
                <a:latin typeface="+mn-lt"/>
                <a:cs typeface="Calibri"/>
              </a:rPr>
              <a:t>« the conceptual foundation required to </a:t>
            </a:r>
            <a:r>
              <a:rPr lang="en-GB" sz="2300" b="1" i="1" dirty="0">
                <a:solidFill>
                  <a:schemeClr val="tx1"/>
                </a:solidFill>
                <a:latin typeface="+mn-lt"/>
                <a:cs typeface="Calibri"/>
              </a:rPr>
              <a:t>solve problems </a:t>
            </a:r>
            <a:r>
              <a:rPr lang="en-GB" sz="2300" i="1" dirty="0">
                <a:solidFill>
                  <a:schemeClr val="tx1"/>
                </a:solidFill>
                <a:latin typeface="+mn-lt"/>
                <a:cs typeface="Calibri"/>
              </a:rPr>
              <a:t>effectively and efficiently with solutions that are reusable in different contexts »</a:t>
            </a:r>
          </a:p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it-IT" sz="2300" dirty="0">
              <a:latin typeface="Helvetica" pitchFamily="2" charset="0"/>
            </a:endParaRPr>
          </a:p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300" b="1" dirty="0" err="1">
                <a:solidFill>
                  <a:srgbClr val="F439FA"/>
                </a:solidFill>
                <a:latin typeface="+mn-lt"/>
              </a:rPr>
              <a:t>Empowerment</a:t>
            </a:r>
            <a:r>
              <a:rPr lang="fr-FR" sz="2300" b="1" dirty="0">
                <a:solidFill>
                  <a:srgbClr val="F439FA"/>
                </a:solidFill>
                <a:latin typeface="+mn-lt"/>
              </a:rPr>
              <a:t> : </a:t>
            </a:r>
            <a:r>
              <a:rPr lang="fr-FR" sz="2300" dirty="0">
                <a:solidFill>
                  <a:schemeClr val="tx1"/>
                </a:solidFill>
                <a:latin typeface="+mn-lt"/>
                <a:cs typeface="Calibri"/>
              </a:rPr>
              <a:t>contrôle des technologies musicales numériques par le biais du </a:t>
            </a:r>
            <a:r>
              <a:rPr lang="fr-FR" sz="2300" b="1" dirty="0">
                <a:solidFill>
                  <a:schemeClr val="tx1"/>
                </a:solidFill>
                <a:latin typeface="+mn-lt"/>
                <a:cs typeface="Calibri"/>
              </a:rPr>
              <a:t>code</a:t>
            </a:r>
            <a:r>
              <a:rPr lang="fr-FR" sz="2300" dirty="0">
                <a:solidFill>
                  <a:schemeClr val="tx1"/>
                </a:solidFill>
                <a:latin typeface="+mn-lt"/>
                <a:cs typeface="Calibri"/>
              </a:rPr>
              <a:t>, plutôt que par une interface graphique préprogrammée</a:t>
            </a:r>
          </a:p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fr-FR" sz="2300" b="1" dirty="0">
              <a:solidFill>
                <a:schemeClr val="tx1"/>
              </a:solidFill>
              <a:latin typeface="+mn-lt"/>
              <a:cs typeface="Calibri"/>
            </a:endParaRPr>
          </a:p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300" dirty="0">
                <a:solidFill>
                  <a:schemeClr val="tx1"/>
                </a:solidFill>
                <a:latin typeface="+mn-lt"/>
                <a:cs typeface="Calibri"/>
              </a:rPr>
              <a:t>Le live </a:t>
            </a:r>
            <a:r>
              <a:rPr lang="fr-FR" sz="2300" dirty="0" err="1">
                <a:solidFill>
                  <a:schemeClr val="tx1"/>
                </a:solidFill>
                <a:latin typeface="+mn-lt"/>
                <a:cs typeface="Calibri"/>
              </a:rPr>
              <a:t>coding</a:t>
            </a:r>
            <a:r>
              <a:rPr lang="fr-FR" sz="2300" dirty="0">
                <a:solidFill>
                  <a:schemeClr val="tx1"/>
                </a:solidFill>
                <a:latin typeface="+mn-lt"/>
                <a:cs typeface="Calibri"/>
              </a:rPr>
              <a:t> permet d’explorer des timbres et des structures rythmiques et mélodiques, issus d’une grande </a:t>
            </a:r>
            <a:r>
              <a:rPr lang="fr-FR" sz="2300" b="1" dirty="0">
                <a:solidFill>
                  <a:srgbClr val="F439FA"/>
                </a:solidFill>
                <a:latin typeface="+mn-lt"/>
              </a:rPr>
              <a:t>variété de traditions musicales</a:t>
            </a:r>
          </a:p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fr-FR" sz="2300" dirty="0">
              <a:latin typeface="+mn-lt"/>
            </a:endParaRPr>
          </a:p>
          <a:p>
            <a:pPr marL="12700" marR="1900555" algn="l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300" dirty="0">
                <a:latin typeface="+mn-lt"/>
              </a:rPr>
              <a:t>Le live </a:t>
            </a:r>
            <a:r>
              <a:rPr lang="fr-FR" sz="2300" dirty="0" err="1">
                <a:latin typeface="+mn-lt"/>
              </a:rPr>
              <a:t>coding</a:t>
            </a:r>
            <a:r>
              <a:rPr lang="fr-FR" sz="2300" dirty="0">
                <a:latin typeface="+mn-lt"/>
              </a:rPr>
              <a:t> </a:t>
            </a:r>
            <a:r>
              <a:rPr lang="fr-FR" sz="2300" b="1" dirty="0">
                <a:solidFill>
                  <a:srgbClr val="F439FA"/>
                </a:solidFill>
                <a:latin typeface="+mn-lt"/>
              </a:rPr>
              <a:t>remet en question certaines conventions classiques </a:t>
            </a:r>
            <a:r>
              <a:rPr lang="fr-FR" sz="2300" dirty="0">
                <a:latin typeface="+mn-lt"/>
              </a:rPr>
              <a:t>de l’enseignement de la musique (ex. séparation entre performance et composition) </a:t>
            </a:r>
          </a:p>
          <a:p>
            <a:pPr marL="12700" marR="1900555" algn="just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it-IT" sz="2500" dirty="0">
                <a:solidFill>
                  <a:schemeClr val="tx1"/>
                </a:solidFill>
                <a:latin typeface="+mn-lt"/>
                <a:cs typeface="Calibri"/>
              </a:rPr>
              <a:t> </a:t>
            </a:r>
          </a:p>
          <a:p>
            <a:pPr marL="12700" marR="1900555" algn="r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it-IT" sz="2000" dirty="0">
                <a:effectLst/>
                <a:latin typeface="+mn-lt"/>
              </a:rPr>
              <a:t>(</a:t>
            </a:r>
            <a:r>
              <a:rPr lang="it-IT" sz="2000" dirty="0" err="1">
                <a:effectLst/>
                <a:latin typeface="+mn-lt"/>
              </a:rPr>
              <a:t>Shute</a:t>
            </a:r>
            <a:r>
              <a:rPr lang="it-IT" sz="2000" dirty="0">
                <a:effectLst/>
                <a:latin typeface="+mn-lt"/>
              </a:rPr>
              <a:t> et al., 2017 ; </a:t>
            </a:r>
            <a:r>
              <a:rPr lang="it-IT" sz="2000" dirty="0">
                <a:latin typeface="+mn-lt"/>
              </a:rPr>
              <a:t>Aaron, 2016</a:t>
            </a:r>
            <a:r>
              <a:rPr lang="it-IT" sz="2000" dirty="0">
                <a:effectLst/>
                <a:latin typeface="+mn-lt"/>
              </a:rPr>
              <a:t>)</a:t>
            </a:r>
          </a:p>
          <a:p>
            <a:pPr marL="12700" marR="1900555" algn="just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it-IT" sz="2500" dirty="0">
              <a:solidFill>
                <a:schemeClr val="tx1"/>
              </a:solidFill>
              <a:latin typeface="+mn-lt"/>
              <a:cs typeface="Calibri"/>
            </a:endParaRPr>
          </a:p>
          <a:p>
            <a:pPr marL="12700" marR="1900555" algn="just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fr-FR" sz="2500" dirty="0">
              <a:solidFill>
                <a:schemeClr val="tx1"/>
              </a:solidFill>
              <a:latin typeface="+mn-lt"/>
              <a:cs typeface="Calibri"/>
            </a:endParaRPr>
          </a:p>
          <a:p>
            <a:pPr marL="12700" marR="1900555">
              <a:lnSpc>
                <a:spcPts val="4000"/>
              </a:lnSpc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fr-FR" sz="2700" dirty="0">
              <a:solidFill>
                <a:schemeClr val="tx1"/>
              </a:solidFill>
              <a:latin typeface="+mn-lt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600" y="447349"/>
            <a:ext cx="11049000" cy="467051"/>
          </a:xfrm>
          <a:prstGeom prst="rect">
            <a:avLst/>
          </a:prstGeom>
          <a:solidFill>
            <a:srgbClr val="208CAE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3815"/>
              </a:lnSpc>
            </a:pPr>
            <a:r>
              <a:rPr lang="fr-FR" sz="3000" dirty="0"/>
              <a:t>Impact pédagogique du live </a:t>
            </a:r>
            <a:r>
              <a:rPr lang="fr-FR" sz="3000" dirty="0" err="1"/>
              <a:t>coding</a:t>
            </a:r>
            <a:endParaRPr lang="fr-FR" sz="3000" spc="-1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124F01D-E1E8-5F90-B651-EDF9D986F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C38C5F2-A4C8-71A1-7AAB-1D1892DBC06C}"/>
              </a:ext>
            </a:extLst>
          </p:cNvPr>
          <p:cNvSpPr txBox="1"/>
          <p:nvPr/>
        </p:nvSpPr>
        <p:spPr>
          <a:xfrm>
            <a:off x="533400" y="997519"/>
            <a:ext cx="11125200" cy="692728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marR="1900555">
              <a:lnSpc>
                <a:spcPts val="4000"/>
              </a:lnSpc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700" b="1" dirty="0">
                <a:solidFill>
                  <a:schemeClr val="tx1"/>
                </a:solidFill>
                <a:latin typeface="+mn-lt"/>
                <a:cs typeface="Calibri"/>
              </a:rPr>
              <a:t>Sonic-pi </a:t>
            </a:r>
          </a:p>
          <a:p>
            <a:pPr algn="l">
              <a:lnSpc>
                <a:spcPts val="2800"/>
              </a:lnSpc>
            </a:pPr>
            <a:endParaRPr lang="fr-FR" sz="2500" dirty="0">
              <a:latin typeface="+mn-lt"/>
            </a:endParaRPr>
          </a:p>
          <a:p>
            <a:pPr marL="342900" indent="-342900" algn="l">
              <a:lnSpc>
                <a:spcPts val="2800"/>
              </a:lnSpc>
              <a:buFontTx/>
              <a:buChar char="-"/>
            </a:pPr>
            <a:r>
              <a:rPr lang="fr-FR" sz="2500" dirty="0">
                <a:latin typeface="+mn-lt"/>
              </a:rPr>
              <a:t>développe la 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créativité</a:t>
            </a:r>
            <a:r>
              <a:rPr lang="fr-FR" sz="2500" dirty="0">
                <a:latin typeface="+mn-lt"/>
              </a:rPr>
              <a:t> : donne aux élèves l’occasion de </a:t>
            </a:r>
            <a:r>
              <a:rPr lang="fr-FR" sz="2500" b="1" dirty="0">
                <a:latin typeface="+mn-lt"/>
              </a:rPr>
              <a:t>traduire instantanément leurs idées musicales </a:t>
            </a:r>
            <a:r>
              <a:rPr lang="fr-FR" sz="2500" dirty="0">
                <a:latin typeface="+mn-lt"/>
              </a:rPr>
              <a:t>en produits finis</a:t>
            </a:r>
          </a:p>
          <a:p>
            <a:pPr algn="l">
              <a:lnSpc>
                <a:spcPts val="2800"/>
              </a:lnSpc>
            </a:pPr>
            <a:endParaRPr lang="fr-FR" sz="2500" dirty="0">
              <a:latin typeface="+mn-lt"/>
            </a:endParaRPr>
          </a:p>
          <a:p>
            <a:pPr marL="342900" indent="-342900" algn="l">
              <a:lnSpc>
                <a:spcPts val="2800"/>
              </a:lnSpc>
              <a:buFontTx/>
              <a:buChar char="-"/>
            </a:pPr>
            <a:r>
              <a:rPr lang="fr-FR" sz="2500" dirty="0">
                <a:latin typeface="+mn-lt"/>
              </a:rPr>
              <a:t>aide à développer une 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attitude positive envers la programmation</a:t>
            </a:r>
            <a:r>
              <a:rPr lang="fr-FR" sz="2500" dirty="0">
                <a:latin typeface="+mn-lt"/>
              </a:rPr>
              <a:t>,</a:t>
            </a:r>
            <a:r>
              <a:rPr lang="fr-FR" sz="2500" b="1" dirty="0">
                <a:latin typeface="+mn-lt"/>
              </a:rPr>
              <a:t> </a:t>
            </a:r>
            <a:r>
              <a:rPr lang="fr-FR" sz="2500" dirty="0">
                <a:latin typeface="+mn-lt"/>
              </a:rPr>
              <a:t>par rapport à d’autres plateformes comme </a:t>
            </a:r>
            <a:r>
              <a:rPr lang="fr-FR" sz="2500" dirty="0" err="1">
                <a:latin typeface="+mn-lt"/>
              </a:rPr>
              <a:t>EarSketch</a:t>
            </a:r>
            <a:r>
              <a:rPr lang="fr-FR" sz="2500" dirty="0">
                <a:latin typeface="+mn-lt"/>
              </a:rPr>
              <a:t> ou </a:t>
            </a:r>
            <a:r>
              <a:rPr lang="fr-FR" sz="2500" dirty="0" err="1">
                <a:latin typeface="+mn-lt"/>
              </a:rPr>
              <a:t>TunePad</a:t>
            </a:r>
            <a:endParaRPr lang="fr-FR" sz="2500" dirty="0">
              <a:latin typeface="+mn-lt"/>
            </a:endParaRPr>
          </a:p>
          <a:p>
            <a:pPr algn="l">
              <a:lnSpc>
                <a:spcPts val="2800"/>
              </a:lnSpc>
            </a:pPr>
            <a:endParaRPr lang="fr-FR" sz="2500" dirty="0">
              <a:latin typeface="+mn-lt"/>
            </a:endParaRPr>
          </a:p>
          <a:p>
            <a:pPr marL="342900" indent="-342900" algn="l">
              <a:lnSpc>
                <a:spcPts val="2800"/>
              </a:lnSpc>
              <a:buFontTx/>
              <a:buChar char="-"/>
            </a:pPr>
            <a:r>
              <a:rPr lang="fr-FR" sz="2500" dirty="0">
                <a:latin typeface="+mn-lt"/>
              </a:rPr>
              <a:t>permet d’apprendre des 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concepts d’informatique de base</a:t>
            </a:r>
            <a:r>
              <a:rPr lang="fr-FR" sz="2500" dirty="0">
                <a:latin typeface="+mn-lt"/>
              </a:rPr>
              <a:t>, tels que l’itération, les fonctions, les structures de données, les algorithmes, etc.</a:t>
            </a:r>
          </a:p>
          <a:p>
            <a:pPr marL="342900" indent="-342900" algn="l">
              <a:lnSpc>
                <a:spcPts val="2800"/>
              </a:lnSpc>
              <a:buFontTx/>
              <a:buChar char="-"/>
            </a:pPr>
            <a:endParaRPr lang="fr-FR" sz="2500" dirty="0">
              <a:latin typeface="+mn-lt"/>
            </a:endParaRPr>
          </a:p>
          <a:p>
            <a:pPr marL="342900" indent="-342900" algn="l">
              <a:lnSpc>
                <a:spcPts val="2800"/>
              </a:lnSpc>
              <a:buFontTx/>
              <a:buChar char="-"/>
            </a:pPr>
            <a:r>
              <a:rPr lang="fr-FR" sz="2500" dirty="0">
                <a:latin typeface="+mn-lt"/>
              </a:rPr>
              <a:t>facilite la mise en œuvre de 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méthodes d’apprentissage collaboratives</a:t>
            </a:r>
            <a:r>
              <a:rPr lang="fr-FR" sz="2500" dirty="0">
                <a:latin typeface="+mn-lt"/>
              </a:rPr>
              <a:t>, visant à la résolution conjointe de problèmes   </a:t>
            </a:r>
          </a:p>
          <a:p>
            <a:pPr>
              <a:lnSpc>
                <a:spcPts val="2800"/>
              </a:lnSpc>
            </a:pPr>
            <a:endParaRPr lang="fr-FR" sz="2100" dirty="0">
              <a:latin typeface="+mn-lt"/>
            </a:endParaRPr>
          </a:p>
          <a:p>
            <a:pPr algn="r">
              <a:lnSpc>
                <a:spcPts val="2800"/>
              </a:lnSpc>
            </a:pPr>
            <a:r>
              <a:rPr lang="fr-FR" sz="2500" dirty="0">
                <a:latin typeface="+mn-lt"/>
              </a:rPr>
              <a:t>(</a:t>
            </a:r>
            <a:r>
              <a:rPr lang="fr-FR" sz="2100" dirty="0">
                <a:latin typeface="+mn-lt"/>
              </a:rPr>
              <a:t>Aaron ; Aaron, 2016 ; </a:t>
            </a:r>
            <a:r>
              <a:rPr lang="it-IT" sz="2100" dirty="0" err="1">
                <a:latin typeface="+mn-lt"/>
              </a:rPr>
              <a:t>Bănuț</a:t>
            </a:r>
            <a:r>
              <a:rPr lang="it-IT" sz="2100" dirty="0">
                <a:latin typeface="+mn-lt"/>
              </a:rPr>
              <a:t>, 2023 ; </a:t>
            </a:r>
            <a:r>
              <a:rPr lang="fr-FR" sz="2100" dirty="0">
                <a:latin typeface="+mn-lt"/>
              </a:rPr>
              <a:t>Petrie, 2022</a:t>
            </a:r>
            <a:r>
              <a:rPr lang="it-IT" sz="2100" dirty="0">
                <a:latin typeface="+mn-lt"/>
              </a:rPr>
              <a:t>)</a:t>
            </a:r>
            <a:endParaRPr lang="fr-FR" sz="2100" dirty="0">
              <a:latin typeface="+mn-lt"/>
            </a:endParaRPr>
          </a:p>
          <a:p>
            <a:pPr marL="342900" indent="-342900">
              <a:lnSpc>
                <a:spcPts val="2800"/>
              </a:lnSpc>
              <a:buFontTx/>
              <a:buChar char="-"/>
            </a:pPr>
            <a:endParaRPr lang="fr-FR" sz="2100" dirty="0">
              <a:latin typeface="+mn-lt"/>
            </a:endParaRPr>
          </a:p>
          <a:p>
            <a:pPr>
              <a:lnSpc>
                <a:spcPts val="2800"/>
              </a:lnSpc>
            </a:pPr>
            <a:endParaRPr lang="fr-FR" sz="2500" dirty="0">
              <a:latin typeface="+mn-lt"/>
            </a:endParaRPr>
          </a:p>
          <a:p>
            <a:pPr marL="12700" marR="1900555">
              <a:lnSpc>
                <a:spcPts val="4000"/>
              </a:lnSpc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fr-FR" sz="2700" dirty="0">
              <a:solidFill>
                <a:schemeClr val="tx1"/>
              </a:solidFill>
              <a:latin typeface="+mn-lt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A732411-63B7-656D-73D4-305B17456E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294949"/>
            <a:ext cx="11125200" cy="467051"/>
          </a:xfrm>
          <a:prstGeom prst="rect">
            <a:avLst/>
          </a:prstGeom>
          <a:solidFill>
            <a:srgbClr val="208CAE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3815"/>
              </a:lnSpc>
            </a:pPr>
            <a:r>
              <a:rPr lang="fr-FR" sz="3000" spc="-10" dirty="0"/>
              <a:t>Sonic-pi : plus-value pédagogique</a:t>
            </a:r>
          </a:p>
        </p:txBody>
      </p:sp>
    </p:spTree>
    <p:extLst>
      <p:ext uri="{BB962C8B-B14F-4D97-AF65-F5344CB8AC3E}">
        <p14:creationId xmlns:p14="http://schemas.microsoft.com/office/powerpoint/2010/main" val="3094696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E70B06A-7264-7579-C475-D57B18391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22A6B73-D60F-B33B-83EA-5309A81E3C30}"/>
              </a:ext>
            </a:extLst>
          </p:cNvPr>
          <p:cNvSpPr txBox="1"/>
          <p:nvPr/>
        </p:nvSpPr>
        <p:spPr>
          <a:xfrm>
            <a:off x="762000" y="1328156"/>
            <a:ext cx="10668000" cy="10559044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algn="just">
              <a:spcBef>
                <a:spcPts val="400"/>
              </a:spcBef>
              <a:spcAft>
                <a:spcPts val="1200"/>
              </a:spcAft>
            </a:pPr>
            <a:r>
              <a:rPr lang="fr-FR" sz="2500" b="1" dirty="0">
                <a:latin typeface="+mn-lt"/>
              </a:rPr>
              <a:t>Bénéfices concernant l’apprentissage d’un langage de programmation</a:t>
            </a:r>
            <a:r>
              <a:rPr lang="fr-FR" sz="2100" dirty="0">
                <a:latin typeface="+mn-lt"/>
              </a:rPr>
              <a:t> </a:t>
            </a:r>
            <a:r>
              <a:rPr lang="fr-FR" sz="2200" i="1" dirty="0">
                <a:solidFill>
                  <a:schemeClr val="tx1"/>
                </a:solidFill>
                <a:latin typeface="+mn-lt"/>
              </a:rPr>
              <a:t>	</a:t>
            </a:r>
            <a:endParaRPr lang="fr-FR" dirty="0">
              <a:latin typeface="+mn-lt"/>
            </a:endParaRPr>
          </a:p>
          <a:p>
            <a:pPr marL="0" indent="0" algn="l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None/>
            </a:pPr>
            <a:r>
              <a:rPr lang="fr-FR" sz="2500" dirty="0">
                <a:latin typeface="+mn-lt"/>
              </a:rPr>
              <a:t>Live </a:t>
            </a:r>
            <a:r>
              <a:rPr lang="fr-FR" sz="2500" dirty="0" err="1">
                <a:latin typeface="+mn-lt"/>
              </a:rPr>
              <a:t>coding</a:t>
            </a:r>
            <a:r>
              <a:rPr lang="fr-FR" sz="2500" dirty="0">
                <a:latin typeface="+mn-lt"/>
              </a:rPr>
              <a:t> </a:t>
            </a:r>
            <a:r>
              <a:rPr lang="fr-FR" sz="2500" dirty="0">
                <a:latin typeface="+mn-lt"/>
                <a:sym typeface="Wingdings" pitchFamily="2" charset="2"/>
              </a:rPr>
              <a:t></a:t>
            </a:r>
            <a:r>
              <a:rPr lang="fr-FR" sz="2500" dirty="0">
                <a:latin typeface="+mn-lt"/>
              </a:rPr>
              <a:t> méthode active (</a:t>
            </a:r>
            <a:r>
              <a:rPr lang="en-GB" sz="2500" dirty="0">
                <a:latin typeface="+mn-lt"/>
              </a:rPr>
              <a:t>active learning</a:t>
            </a:r>
            <a:r>
              <a:rPr lang="fr-FR" sz="2500" dirty="0">
                <a:latin typeface="+mn-lt"/>
              </a:rPr>
              <a:t>)</a:t>
            </a:r>
            <a:endParaRPr lang="fr-FR" sz="2500" b="1" dirty="0">
              <a:solidFill>
                <a:srgbClr val="F439FA"/>
              </a:solidFill>
              <a:latin typeface="+mn-lt"/>
            </a:endParaRPr>
          </a:p>
          <a:p>
            <a:pPr marL="457200" indent="-457200"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Tx/>
              <a:buChar char="-"/>
            </a:pPr>
            <a:r>
              <a:rPr lang="fr-FR" sz="2500" b="1" dirty="0">
                <a:solidFill>
                  <a:srgbClr val="F439FA"/>
                </a:solidFill>
                <a:latin typeface="+mn-lt"/>
              </a:rPr>
              <a:t>feedback immédiat </a:t>
            </a:r>
            <a:r>
              <a:rPr lang="fr-FR" sz="2500" dirty="0">
                <a:latin typeface="+mn-lt"/>
              </a:rPr>
              <a:t>: le code est écrit, exécuté et débogué en temps réel</a:t>
            </a:r>
          </a:p>
          <a:p>
            <a:pPr marL="457200" indent="-457200" algn="l">
              <a:spcBef>
                <a:spcPts val="800"/>
              </a:spcBef>
              <a:spcAft>
                <a:spcPts val="800"/>
              </a:spcAft>
              <a:buFontTx/>
              <a:buChar char="-"/>
            </a:pPr>
            <a:r>
              <a:rPr lang="fr-FR" sz="2500" dirty="0">
                <a:latin typeface="+mn-lt"/>
              </a:rPr>
              <a:t>les élèves apprennent des 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techniques de résolution de problèmes</a:t>
            </a:r>
            <a:r>
              <a:rPr lang="fr-FR" sz="2500" dirty="0">
                <a:latin typeface="+mn-lt"/>
              </a:rPr>
              <a:t> en observant la manière dont l’enseignant corrige les erreurs</a:t>
            </a:r>
          </a:p>
          <a:p>
            <a:pPr marL="457200" indent="-457200" algn="l">
              <a:spcBef>
                <a:spcPts val="800"/>
              </a:spcBef>
              <a:spcAft>
                <a:spcPts val="800"/>
              </a:spcAft>
              <a:buFontTx/>
              <a:buChar char="-"/>
            </a:pPr>
            <a:r>
              <a:rPr lang="fr-FR" sz="2500" dirty="0">
                <a:latin typeface="+mn-lt"/>
              </a:rPr>
              <a:t>les étudiants participent de manière active à la résolution des problèmes </a:t>
            </a:r>
          </a:p>
          <a:p>
            <a:pPr marL="457200" indent="-457200" algn="l">
              <a:spcBef>
                <a:spcPts val="800"/>
              </a:spcBef>
              <a:spcAft>
                <a:spcPts val="800"/>
              </a:spcAft>
              <a:buFontTx/>
              <a:buChar char="-"/>
            </a:pPr>
            <a:r>
              <a:rPr lang="fr-FR" sz="2500" dirty="0">
                <a:latin typeface="+mn-lt"/>
              </a:rPr>
              <a:t>la programmation en temps réel 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ralentit le rythme </a:t>
            </a:r>
            <a:r>
              <a:rPr lang="fr-FR" sz="2500" dirty="0">
                <a:latin typeface="+mn-lt"/>
              </a:rPr>
              <a:t>des cours et réduit la charge cognitive des étudiants</a:t>
            </a:r>
          </a:p>
          <a:p>
            <a:pPr algn="r">
              <a:spcBef>
                <a:spcPts val="800"/>
              </a:spcBef>
              <a:spcAft>
                <a:spcPts val="800"/>
              </a:spcAft>
            </a:pPr>
            <a:r>
              <a:rPr lang="fr-FR" sz="2100" dirty="0">
                <a:latin typeface="+mn-lt"/>
              </a:rPr>
              <a:t>(</a:t>
            </a:r>
            <a:r>
              <a:rPr lang="it-IT" sz="2100" dirty="0" err="1">
                <a:latin typeface="+mn-lt"/>
              </a:rPr>
              <a:t>Masegosa</a:t>
            </a:r>
            <a:r>
              <a:rPr lang="it-IT" sz="2100" dirty="0">
                <a:latin typeface="+mn-lt"/>
              </a:rPr>
              <a:t> et al.</a:t>
            </a:r>
            <a:r>
              <a:rPr lang="fr-FR" sz="2100" dirty="0">
                <a:latin typeface="+mn-lt"/>
              </a:rPr>
              <a:t>, 2024)</a:t>
            </a:r>
          </a:p>
          <a:p>
            <a:pPr marL="457200" indent="-457200">
              <a:spcBef>
                <a:spcPts val="800"/>
              </a:spcBef>
              <a:spcAft>
                <a:spcPts val="800"/>
              </a:spcAft>
              <a:buFontTx/>
              <a:buChar char="-"/>
            </a:pPr>
            <a:endParaRPr lang="fr-FR" sz="2500" dirty="0">
              <a:latin typeface="+mn-lt"/>
            </a:endParaRPr>
          </a:p>
          <a:p>
            <a:pPr algn="just">
              <a:spcBef>
                <a:spcPts val="600"/>
              </a:spcBef>
            </a:pPr>
            <a:endParaRPr lang="fr-FR" dirty="0">
              <a:latin typeface="+mn-lt"/>
            </a:endParaRPr>
          </a:p>
          <a:p>
            <a:pPr algn="just">
              <a:spcBef>
                <a:spcPts val="400"/>
              </a:spcBef>
              <a:spcAft>
                <a:spcPts val="400"/>
              </a:spcAft>
            </a:pPr>
            <a:endParaRPr lang="fr-FR" sz="2400" b="1" dirty="0">
              <a:latin typeface="+mn-lt"/>
            </a:endParaRPr>
          </a:p>
          <a:p>
            <a:pPr algn="just">
              <a:lnSpc>
                <a:spcPts val="3000"/>
              </a:lnSpc>
              <a:spcBef>
                <a:spcPts val="200"/>
              </a:spcBef>
              <a:spcAft>
                <a:spcPts val="200"/>
              </a:spcAft>
            </a:pPr>
            <a:endParaRPr lang="it-IT" sz="2300" i="1" dirty="0">
              <a:latin typeface="+mn-lt"/>
            </a:endParaRPr>
          </a:p>
          <a:p>
            <a:endParaRPr lang="it-IT" dirty="0">
              <a:effectLst/>
              <a:latin typeface="Helvetica" pitchFamily="2" charset="0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endParaRPr lang="it-IT" sz="1700" dirty="0">
              <a:effectLst/>
              <a:latin typeface="+mn-lt"/>
            </a:endParaRPr>
          </a:p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it-IT" sz="1700" i="1" dirty="0">
                <a:latin typeface="+mn-lt"/>
              </a:rPr>
              <a:t> </a:t>
            </a:r>
          </a:p>
          <a:p>
            <a:pPr>
              <a:spcBef>
                <a:spcPts val="800"/>
              </a:spcBef>
              <a:spcAft>
                <a:spcPts val="800"/>
              </a:spcAft>
            </a:pPr>
            <a:endParaRPr lang="fr-FR" sz="2600" dirty="0">
              <a:latin typeface="+mn-lt"/>
            </a:endParaRPr>
          </a:p>
          <a:p>
            <a:endParaRPr lang="it-IT" sz="2800" dirty="0">
              <a:effectLst/>
              <a:latin typeface="Helvetica" pitchFamily="2" charset="0"/>
            </a:endParaRPr>
          </a:p>
          <a:p>
            <a:pPr marL="12700">
              <a:lnSpc>
                <a:spcPts val="4000"/>
              </a:lnSpc>
              <a:spcBef>
                <a:spcPts val="200"/>
              </a:spcBef>
              <a:spcAft>
                <a:spcPts val="400"/>
              </a:spcAft>
            </a:pPr>
            <a:endParaRPr lang="it-IT" sz="2700" dirty="0">
              <a:latin typeface="+mn-lt"/>
            </a:endParaRPr>
          </a:p>
          <a:p>
            <a:pPr marL="12700">
              <a:lnSpc>
                <a:spcPts val="4000"/>
              </a:lnSpc>
              <a:spcBef>
                <a:spcPts val="200"/>
              </a:spcBef>
              <a:spcAft>
                <a:spcPts val="400"/>
              </a:spcAft>
            </a:pPr>
            <a:endParaRPr lang="fr-FR" sz="2700" dirty="0">
              <a:latin typeface="+mn-lt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D8750815-C8B1-D17B-4C55-025BBB210ABE}"/>
              </a:ext>
            </a:extLst>
          </p:cNvPr>
          <p:cNvSpPr txBox="1">
            <a:spLocks/>
          </p:cNvSpPr>
          <p:nvPr/>
        </p:nvSpPr>
        <p:spPr>
          <a:xfrm>
            <a:off x="762000" y="371149"/>
            <a:ext cx="10668000" cy="467051"/>
          </a:xfrm>
          <a:prstGeom prst="rect">
            <a:avLst/>
          </a:prstGeom>
          <a:solidFill>
            <a:srgbClr val="208CAE"/>
          </a:solidFill>
        </p:spPr>
        <p:txBody>
          <a:bodyPr vert="horz" wrap="square" lIns="0" tIns="0" rIns="0" bIns="0" rtlCol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635" algn="ctr">
              <a:lnSpc>
                <a:spcPts val="3815"/>
              </a:lnSpc>
            </a:pPr>
            <a:r>
              <a:rPr lang="fr-FR" sz="3000" dirty="0"/>
              <a:t>Live </a:t>
            </a:r>
            <a:r>
              <a:rPr lang="fr-FR" sz="3000" dirty="0" err="1"/>
              <a:t>coding</a:t>
            </a:r>
            <a:r>
              <a:rPr lang="fr-FR" sz="3000" dirty="0"/>
              <a:t> : apprentissage de la programmation </a:t>
            </a:r>
            <a:endParaRPr lang="fr-FR" sz="3000" spc="-10" dirty="0"/>
          </a:p>
        </p:txBody>
      </p:sp>
    </p:spTree>
    <p:extLst>
      <p:ext uri="{BB962C8B-B14F-4D97-AF65-F5344CB8AC3E}">
        <p14:creationId xmlns:p14="http://schemas.microsoft.com/office/powerpoint/2010/main" val="343997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C73CF98-DF06-C8B3-1A25-7202C44C9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C5492EC-5E16-E5ED-7C94-0F4F101903AB}"/>
              </a:ext>
            </a:extLst>
          </p:cNvPr>
          <p:cNvSpPr txBox="1"/>
          <p:nvPr/>
        </p:nvSpPr>
        <p:spPr>
          <a:xfrm>
            <a:off x="609600" y="762000"/>
            <a:ext cx="12496800" cy="6465616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marR="1900555">
              <a:lnSpc>
                <a:spcPts val="4000"/>
              </a:lnSpc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500" b="1" dirty="0">
                <a:solidFill>
                  <a:srgbClr val="F439FA"/>
                </a:solidFill>
                <a:latin typeface="+mn-lt"/>
              </a:rPr>
              <a:t>Vivacité de la performance (</a:t>
            </a:r>
            <a:r>
              <a:rPr lang="fr-FR" sz="2500" b="1" dirty="0" err="1">
                <a:solidFill>
                  <a:srgbClr val="F439FA"/>
                </a:solidFill>
                <a:latin typeface="+mn-lt"/>
              </a:rPr>
              <a:t>liveness</a:t>
            </a:r>
            <a:r>
              <a:rPr lang="fr-FR" sz="2500" b="1" dirty="0">
                <a:solidFill>
                  <a:srgbClr val="F439FA"/>
                </a:solidFill>
                <a:latin typeface="+mn-lt"/>
              </a:rPr>
              <a:t>) </a:t>
            </a:r>
          </a:p>
          <a:p>
            <a:pPr marL="469900" marR="1900555" indent="-457200" algn="l">
              <a:lnSpc>
                <a:spcPts val="3800"/>
              </a:lnSpc>
              <a:spcBef>
                <a:spcPts val="200"/>
              </a:spcBef>
              <a:spcAft>
                <a:spcPts val="200"/>
              </a:spcAft>
              <a:buFontTx/>
              <a:buChar char="-"/>
              <a:tabLst>
                <a:tab pos="241300" algn="l"/>
              </a:tabLst>
            </a:pP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Improvisation / programmation </a:t>
            </a:r>
            <a:r>
              <a:rPr lang="en-GB" sz="2400" i="1" dirty="0">
                <a:solidFill>
                  <a:schemeClr val="tx1"/>
                </a:solidFill>
                <a:latin typeface="+mn-lt"/>
                <a:cs typeface="Calibri"/>
              </a:rPr>
              <a:t>« </a:t>
            </a:r>
            <a:r>
              <a:rPr lang="en-GB" sz="2400" b="1" i="1" dirty="0">
                <a:solidFill>
                  <a:schemeClr val="tx1"/>
                </a:solidFill>
                <a:latin typeface="+mn-lt"/>
                <a:cs typeface="Calibri"/>
              </a:rPr>
              <a:t>on the fly </a:t>
            </a:r>
            <a:r>
              <a:rPr lang="en-GB" sz="2400" i="1" dirty="0">
                <a:solidFill>
                  <a:schemeClr val="tx1"/>
                </a:solidFill>
                <a:latin typeface="+mn-lt"/>
                <a:cs typeface="Calibri"/>
              </a:rPr>
              <a:t>» 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  <a:sym typeface="Wingdings" pitchFamily="2" charset="2"/>
              </a:rPr>
              <a:t> différence avec d’autres formes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Calibri"/>
                <a:sym typeface="Wingdings" pitchFamily="2" charset="2"/>
              </a:rPr>
              <a:t>de performances musicales 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  <a:sym typeface="Wingdings" pitchFamily="2" charset="2"/>
              </a:rPr>
              <a:t>dépendantes de la notation, et avec d’autres formes de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Calibri"/>
                <a:sym typeface="Wingdings" pitchFamily="2" charset="2"/>
              </a:rPr>
              <a:t>performances audiovisuelles génératives 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  <a:sym typeface="Wingdings" pitchFamily="2" charset="2"/>
              </a:rPr>
              <a:t>qui sont écrites/codées avant d’être jouées </a:t>
            </a:r>
            <a:endParaRPr lang="fr-FR" sz="2400" dirty="0">
              <a:solidFill>
                <a:schemeClr val="tx1"/>
              </a:solidFill>
              <a:effectLst/>
              <a:latin typeface="+mn-lt"/>
              <a:cs typeface="Calibri"/>
              <a:sym typeface="Wingdings" pitchFamily="2" charset="2"/>
            </a:endParaRPr>
          </a:p>
          <a:p>
            <a:pPr marL="12700" marR="1900555" algn="l">
              <a:lnSpc>
                <a:spcPts val="4000"/>
              </a:lnSpc>
              <a:spcBef>
                <a:spcPts val="2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fr-FR" sz="2500" b="1" dirty="0">
                <a:solidFill>
                  <a:srgbClr val="F439FA"/>
                </a:solidFill>
                <a:latin typeface="+mn-lt"/>
              </a:rPr>
              <a:t>Notation en temps réel (live notation)</a:t>
            </a:r>
          </a:p>
          <a:p>
            <a:pPr marL="469900" marR="1900555" indent="-457200" algn="l">
              <a:lnSpc>
                <a:spcPts val="3800"/>
              </a:lnSpc>
              <a:spcBef>
                <a:spcPts val="200"/>
              </a:spcBef>
              <a:spcAft>
                <a:spcPts val="200"/>
              </a:spcAft>
              <a:buFontTx/>
              <a:buChar char="-"/>
              <a:tabLst>
                <a:tab pos="241300" algn="l"/>
              </a:tabLst>
            </a:pP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La notation est effectuée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Calibri"/>
              </a:rPr>
              <a:t>en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Calibri"/>
              </a:rPr>
              <a:t>temps réel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, de manière simultanée et fidèle par rapport à l’expérience qu’elle essaye de décrire</a:t>
            </a:r>
          </a:p>
          <a:p>
            <a:pPr marL="469900" marR="1900555" indent="-457200" algn="l">
              <a:lnSpc>
                <a:spcPts val="3800"/>
              </a:lnSpc>
              <a:spcBef>
                <a:spcPts val="200"/>
              </a:spcBef>
              <a:spcAft>
                <a:spcPts val="200"/>
              </a:spcAft>
              <a:buFontTx/>
              <a:buChar char="-"/>
              <a:tabLst>
                <a:tab pos="241300" algn="l"/>
              </a:tabLst>
            </a:pP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La performance produit la partition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Calibri"/>
              </a:rPr>
              <a:t>pendant qu’elle se déroule 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(</a:t>
            </a:r>
            <a:r>
              <a:rPr lang="en-GB" sz="2400" dirty="0">
                <a:solidFill>
                  <a:schemeClr val="tx1"/>
                </a:solidFill>
                <a:latin typeface="+mn-lt"/>
                <a:cs typeface="Calibri"/>
              </a:rPr>
              <a:t>recursive loop</a:t>
            </a: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)</a:t>
            </a:r>
          </a:p>
          <a:p>
            <a:pPr marL="469900" marR="1900555" indent="-457200" algn="l">
              <a:lnSpc>
                <a:spcPts val="3800"/>
              </a:lnSpc>
              <a:spcBef>
                <a:spcPts val="200"/>
              </a:spcBef>
              <a:spcAft>
                <a:spcPts val="200"/>
              </a:spcAft>
              <a:buFontTx/>
              <a:buChar char="-"/>
              <a:tabLst>
                <a:tab pos="241300" algn="l"/>
              </a:tabLst>
            </a:pPr>
            <a:r>
              <a:rPr lang="fr-FR" sz="2400" dirty="0">
                <a:solidFill>
                  <a:schemeClr val="tx1"/>
                </a:solidFill>
                <a:latin typeface="+mn-lt"/>
                <a:cs typeface="Calibri"/>
              </a:rPr>
              <a:t>La notation est écrite </a:t>
            </a:r>
            <a:r>
              <a:rPr lang="fr-FR" sz="2400" b="1" dirty="0">
                <a:solidFill>
                  <a:schemeClr val="tx1"/>
                </a:solidFill>
                <a:latin typeface="+mn-lt"/>
                <a:cs typeface="Calibri"/>
              </a:rPr>
              <a:t>devant le public </a:t>
            </a:r>
            <a:endParaRPr lang="fr-FR" sz="2400" dirty="0">
              <a:solidFill>
                <a:schemeClr val="tx1"/>
              </a:solidFill>
              <a:latin typeface="+mn-lt"/>
              <a:cs typeface="Calibri"/>
            </a:endParaRPr>
          </a:p>
          <a:p>
            <a:pPr marL="12700" marR="1900555" algn="r"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r>
              <a:rPr lang="it-IT" sz="1900" dirty="0">
                <a:effectLst/>
                <a:latin typeface="Helvetica" pitchFamily="2" charset="0"/>
              </a:rPr>
              <a:t>(</a:t>
            </a:r>
            <a:r>
              <a:rPr lang="it-IT" sz="2000" dirty="0">
                <a:latin typeface="Helvetica" pitchFamily="2" charset="0"/>
              </a:rPr>
              <a:t>Blackwell</a:t>
            </a:r>
            <a:r>
              <a:rPr lang="it-IT" sz="1900" dirty="0">
                <a:effectLst/>
                <a:latin typeface="Helvetica" pitchFamily="2" charset="0"/>
              </a:rPr>
              <a:t> et al., 2022)</a:t>
            </a:r>
          </a:p>
          <a:p>
            <a:pPr marL="12700" marR="1900555">
              <a:lnSpc>
                <a:spcPts val="4000"/>
              </a:lnSpc>
              <a:spcBef>
                <a:spcPts val="200"/>
              </a:spcBef>
              <a:spcAft>
                <a:spcPts val="200"/>
              </a:spcAft>
              <a:tabLst>
                <a:tab pos="241300" algn="l"/>
              </a:tabLst>
            </a:pPr>
            <a:endParaRPr lang="fr-FR" sz="2700" dirty="0">
              <a:solidFill>
                <a:schemeClr val="tx1"/>
              </a:solidFill>
              <a:latin typeface="+mn-lt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787541B-73EC-8776-3A42-62A889DFF3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152400"/>
            <a:ext cx="10896600" cy="467051"/>
          </a:xfrm>
          <a:prstGeom prst="rect">
            <a:avLst/>
          </a:prstGeom>
          <a:solidFill>
            <a:srgbClr val="208CAE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3815"/>
              </a:lnSpc>
            </a:pPr>
            <a:r>
              <a:rPr lang="fr-FR" sz="3000" dirty="0"/>
              <a:t>La composition en live </a:t>
            </a:r>
            <a:r>
              <a:rPr lang="fr-FR" sz="3000" dirty="0" err="1"/>
              <a:t>coding</a:t>
            </a:r>
            <a:r>
              <a:rPr lang="fr-FR" sz="3000" dirty="0"/>
              <a:t> : éléments clés</a:t>
            </a:r>
            <a:endParaRPr lang="fr-FR" sz="3000" spc="-10" dirty="0"/>
          </a:p>
        </p:txBody>
      </p:sp>
    </p:spTree>
    <p:extLst>
      <p:ext uri="{BB962C8B-B14F-4D97-AF65-F5344CB8AC3E}">
        <p14:creationId xmlns:p14="http://schemas.microsoft.com/office/powerpoint/2010/main" val="98707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D1DD399-0978-E5CB-B526-B6430FBA2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6C7BEF7-391B-F0CA-7272-9027C88FDB4B}"/>
              </a:ext>
            </a:extLst>
          </p:cNvPr>
          <p:cNvSpPr txBox="1"/>
          <p:nvPr/>
        </p:nvSpPr>
        <p:spPr>
          <a:xfrm>
            <a:off x="304800" y="870772"/>
            <a:ext cx="13258800" cy="5758628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en-AU" sz="1900" dirty="0">
                <a:latin typeface="Helvetica" pitchFamily="2" charset="0"/>
              </a:rPr>
              <a:t>Aaron, S., </a:t>
            </a:r>
            <a:r>
              <a:rPr lang="it-IT" sz="1900" dirty="0">
                <a:latin typeface="Helvetica" pitchFamily="2" charset="0"/>
              </a:rPr>
              <a:t>« </a:t>
            </a:r>
            <a:r>
              <a:rPr lang="en-AU" sz="1900" dirty="0">
                <a:latin typeface="Helvetica" pitchFamily="2" charset="0"/>
              </a:rPr>
              <a:t>Live Coding Education [</a:t>
            </a:r>
            <a:r>
              <a:rPr lang="en-AU" sz="1900" dirty="0" err="1">
                <a:latin typeface="Helvetica" pitchFamily="2" charset="0"/>
              </a:rPr>
              <a:t>en</a:t>
            </a:r>
            <a:r>
              <a:rPr lang="en-AU" sz="1900" dirty="0">
                <a:latin typeface="Helvetica" pitchFamily="2" charset="0"/>
              </a:rPr>
              <a:t> </a:t>
            </a:r>
            <a:r>
              <a:rPr lang="en-AU" sz="1900" dirty="0" err="1">
                <a:latin typeface="Helvetica" pitchFamily="2" charset="0"/>
              </a:rPr>
              <a:t>ligne</a:t>
            </a:r>
            <a:r>
              <a:rPr lang="en-AU" sz="1900" dirty="0">
                <a:latin typeface="Helvetica" pitchFamily="2" charset="0"/>
              </a:rPr>
              <a:t>] </a:t>
            </a:r>
            <a:r>
              <a:rPr lang="it-IT" sz="1900" dirty="0">
                <a:latin typeface="Helvetica" pitchFamily="2" charset="0"/>
              </a:rPr>
              <a:t>»</a:t>
            </a:r>
            <a:r>
              <a:rPr lang="en-AU" sz="1900" dirty="0">
                <a:latin typeface="Helvetica" pitchFamily="2" charset="0"/>
              </a:rPr>
              <a:t>, https://sonic-</a:t>
            </a:r>
            <a:r>
              <a:rPr lang="en-AU" sz="1900" dirty="0" err="1">
                <a:latin typeface="Helvetica" pitchFamily="2" charset="0"/>
              </a:rPr>
              <a:t>pi.net</a:t>
            </a:r>
            <a:r>
              <a:rPr lang="en-AU" sz="1900" dirty="0">
                <a:latin typeface="Helvetica" pitchFamily="2" charset="0"/>
              </a:rPr>
              <a:t>/files/articles/Live-Coding-</a:t>
            </a:r>
            <a:r>
              <a:rPr lang="en-AU" sz="1900" dirty="0" err="1">
                <a:latin typeface="Helvetica" pitchFamily="2" charset="0"/>
              </a:rPr>
              <a:t>Education.pdf</a:t>
            </a:r>
            <a:endParaRPr lang="en-AU" sz="1900" dirty="0">
              <a:latin typeface="Helvetica" pitchFamily="2" charset="0"/>
            </a:endParaRP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en-AU" sz="1900" dirty="0">
                <a:latin typeface="Helvetica" pitchFamily="2" charset="0"/>
              </a:rPr>
              <a:t>Aaron, S., Blackwell, A.F., Burnard, P., </a:t>
            </a:r>
            <a:r>
              <a:rPr lang="it-IT" sz="1900" dirty="0">
                <a:latin typeface="Helvetica" pitchFamily="2" charset="0"/>
              </a:rPr>
              <a:t>« </a:t>
            </a:r>
            <a:r>
              <a:rPr lang="en-AU" sz="1900" dirty="0">
                <a:latin typeface="Helvetica" pitchFamily="2" charset="0"/>
              </a:rPr>
              <a:t>The development of Sonic Pi and its use in educational partnerships: co-creating pedagogies for learning computer programming </a:t>
            </a:r>
            <a:r>
              <a:rPr lang="it-IT" sz="1900" dirty="0">
                <a:latin typeface="Helvetica" pitchFamily="2" charset="0"/>
              </a:rPr>
              <a:t>», </a:t>
            </a:r>
            <a:r>
              <a:rPr lang="en-AU" sz="1900" i="1" dirty="0">
                <a:latin typeface="Helvetica" pitchFamily="2" charset="0"/>
              </a:rPr>
              <a:t>Journal of Music Technology and Education</a:t>
            </a:r>
            <a:r>
              <a:rPr lang="en-AU" sz="1900" dirty="0">
                <a:latin typeface="Helvetica" pitchFamily="2" charset="0"/>
              </a:rPr>
              <a:t>, vol. 1, 9, 2016. </a:t>
            </a:r>
            <a:endParaRPr lang="it-IT" sz="1900" dirty="0">
              <a:latin typeface="Helvetica" pitchFamily="2" charset="0"/>
            </a:endParaRP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it-IT" sz="1900" dirty="0" err="1">
                <a:latin typeface="Helvetica" pitchFamily="2" charset="0"/>
              </a:rPr>
              <a:t>Bănuț</a:t>
            </a:r>
            <a:r>
              <a:rPr lang="it-IT" sz="1900" dirty="0">
                <a:latin typeface="Helvetica" pitchFamily="2" charset="0"/>
              </a:rPr>
              <a:t>, M., « Using the Sonic Pi Application for Educational </a:t>
            </a:r>
            <a:r>
              <a:rPr lang="it-IT" sz="1900" dirty="0" err="1">
                <a:latin typeface="Helvetica" pitchFamily="2" charset="0"/>
              </a:rPr>
              <a:t>Purposes</a:t>
            </a:r>
            <a:r>
              <a:rPr lang="it-IT" sz="1900" dirty="0">
                <a:latin typeface="Helvetica" pitchFamily="2" charset="0"/>
              </a:rPr>
              <a:t> - A Literature Review », </a:t>
            </a:r>
            <a:r>
              <a:rPr lang="it-IT" sz="1900" i="1" dirty="0" err="1">
                <a:latin typeface="Helvetica" pitchFamily="2" charset="0"/>
              </a:rPr>
              <a:t>Educatia</a:t>
            </a:r>
            <a:r>
              <a:rPr lang="it-IT" sz="1900" i="1" dirty="0">
                <a:latin typeface="Helvetica" pitchFamily="2" charset="0"/>
              </a:rPr>
              <a:t> 21</a:t>
            </a:r>
            <a:r>
              <a:rPr lang="it-IT" sz="1900" dirty="0">
                <a:latin typeface="Helvetica" pitchFamily="2" charset="0"/>
              </a:rPr>
              <a:t>, vol. 26, 12, 2023. </a:t>
            </a: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it-IT" sz="1900" dirty="0">
                <a:latin typeface="Helvetica" pitchFamily="2" charset="0"/>
              </a:rPr>
              <a:t>Blackwell, A.F, Cocker E., Cox, G. et al., Live Coding - A </a:t>
            </a:r>
            <a:r>
              <a:rPr lang="it-IT" sz="1900" dirty="0" err="1">
                <a:latin typeface="Helvetica" pitchFamily="2" charset="0"/>
              </a:rPr>
              <a:t>User’s</a:t>
            </a:r>
            <a:r>
              <a:rPr lang="it-IT" sz="1900" dirty="0">
                <a:latin typeface="Helvetica" pitchFamily="2" charset="0"/>
              </a:rPr>
              <a:t> Manual, The MIT Press, 2022.</a:t>
            </a: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it-IT" sz="1900" dirty="0" err="1">
                <a:latin typeface="Helvetica" pitchFamily="2" charset="0"/>
              </a:rPr>
              <a:t>Forment</a:t>
            </a:r>
            <a:r>
              <a:rPr lang="it-IT" sz="1900" dirty="0">
                <a:latin typeface="Helvetica" pitchFamily="2" charset="0"/>
              </a:rPr>
              <a:t>, </a:t>
            </a:r>
            <a:r>
              <a:rPr lang="it-IT" sz="1900" dirty="0" err="1">
                <a:latin typeface="Helvetica" pitchFamily="2" charset="0"/>
              </a:rPr>
              <a:t>R</a:t>
            </a:r>
            <a:r>
              <a:rPr lang="it-IT" sz="1900" dirty="0">
                <a:latin typeface="Helvetica" pitchFamily="2" charset="0"/>
              </a:rPr>
              <a:t>., « Live-coding et/</a:t>
            </a:r>
            <a:r>
              <a:rPr lang="it-IT" sz="1900" dirty="0" err="1">
                <a:latin typeface="Helvetica" pitchFamily="2" charset="0"/>
              </a:rPr>
              <a:t>ou</a:t>
            </a:r>
            <a:r>
              <a:rPr lang="it-IT" sz="1900" dirty="0">
                <a:latin typeface="Helvetica" pitchFamily="2" charset="0"/>
              </a:rPr>
              <a:t> </a:t>
            </a:r>
            <a:r>
              <a:rPr lang="it-IT" sz="1900" dirty="0" err="1">
                <a:latin typeface="Helvetica" pitchFamily="2" charset="0"/>
              </a:rPr>
              <a:t>musique</a:t>
            </a:r>
            <a:r>
              <a:rPr lang="it-IT" sz="1900" dirty="0">
                <a:latin typeface="Helvetica" pitchFamily="2" charset="0"/>
              </a:rPr>
              <a:t> en </a:t>
            </a:r>
            <a:r>
              <a:rPr lang="it-IT" sz="1900" dirty="0" err="1">
                <a:latin typeface="Helvetica" pitchFamily="2" charset="0"/>
              </a:rPr>
              <a:t>plain</a:t>
            </a:r>
            <a:r>
              <a:rPr lang="it-IT" sz="1900" dirty="0">
                <a:latin typeface="Helvetica" pitchFamily="2" charset="0"/>
              </a:rPr>
              <a:t>-texte », </a:t>
            </a:r>
            <a:r>
              <a:rPr lang="it-IT" sz="1900" dirty="0" err="1">
                <a:latin typeface="Helvetica" pitchFamily="2" charset="0"/>
              </a:rPr>
              <a:t>Actes</a:t>
            </a:r>
            <a:r>
              <a:rPr lang="it-IT" sz="1900" dirty="0">
                <a:latin typeface="Helvetica" pitchFamily="2" charset="0"/>
              </a:rPr>
              <a:t> </a:t>
            </a:r>
            <a:r>
              <a:rPr lang="it-IT" sz="1900" dirty="0" err="1">
                <a:latin typeface="Helvetica" pitchFamily="2" charset="0"/>
              </a:rPr>
              <a:t>du</a:t>
            </a:r>
            <a:r>
              <a:rPr lang="it-IT" sz="1900" dirty="0">
                <a:latin typeface="Helvetica" pitchFamily="2" charset="0"/>
              </a:rPr>
              <a:t> </a:t>
            </a:r>
            <a:r>
              <a:rPr lang="it-IT" sz="1900" dirty="0" err="1">
                <a:latin typeface="Helvetica" pitchFamily="2" charset="0"/>
              </a:rPr>
              <a:t>colloque</a:t>
            </a:r>
            <a:r>
              <a:rPr lang="it-IT" sz="1900" dirty="0">
                <a:latin typeface="Helvetica" pitchFamily="2" charset="0"/>
              </a:rPr>
              <a:t> « </a:t>
            </a:r>
            <a:r>
              <a:rPr lang="it-IT" sz="1900" dirty="0" err="1">
                <a:latin typeface="Helvetica" pitchFamily="2" charset="0"/>
              </a:rPr>
              <a:t>Journées</a:t>
            </a:r>
            <a:r>
              <a:rPr lang="it-IT" sz="1900" dirty="0">
                <a:latin typeface="Helvetica" pitchFamily="2" charset="0"/>
              </a:rPr>
              <a:t> d’</a:t>
            </a:r>
            <a:r>
              <a:rPr lang="it-IT" sz="1900" dirty="0" err="1">
                <a:latin typeface="Helvetica" pitchFamily="2" charset="0"/>
              </a:rPr>
              <a:t>Informatique</a:t>
            </a:r>
            <a:r>
              <a:rPr lang="it-IT" sz="1900" dirty="0">
                <a:latin typeface="Helvetica" pitchFamily="2" charset="0"/>
              </a:rPr>
              <a:t> Musicale », AFIM, </a:t>
            </a:r>
            <a:r>
              <a:rPr lang="it-IT" sz="1900" dirty="0" err="1">
                <a:latin typeface="Helvetica" pitchFamily="2" charset="0"/>
              </a:rPr>
              <a:t>vidéoconférence</a:t>
            </a:r>
            <a:r>
              <a:rPr lang="it-IT" sz="1900" dirty="0">
                <a:latin typeface="Helvetica" pitchFamily="2" charset="0"/>
              </a:rPr>
              <a:t>, France, 2021.</a:t>
            </a:r>
            <a:endParaRPr lang="en-GB" sz="1900" dirty="0">
              <a:latin typeface="Helvetica" pitchFamily="2" charset="0"/>
            </a:endParaRP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en-GB" sz="1900" dirty="0" err="1">
                <a:latin typeface="Helvetica" pitchFamily="2" charset="0"/>
              </a:rPr>
              <a:t>Masegosa</a:t>
            </a:r>
            <a:r>
              <a:rPr lang="en-GB" sz="1900" dirty="0">
                <a:latin typeface="Helvetica" pitchFamily="2" charset="0"/>
              </a:rPr>
              <a:t>, A.R., Cabañas, R., Maldonado, A.D. et al., « Learning Styles Impact Students’ Perceptions on Active Learning Methodologies: A Case Study on the Use of Live Coding and Short Programming Exercises », </a:t>
            </a:r>
            <a:r>
              <a:rPr lang="en-GB" sz="1900" i="1" dirty="0">
                <a:latin typeface="Helvetica" pitchFamily="2" charset="0"/>
              </a:rPr>
              <a:t>Education Sciences</a:t>
            </a:r>
            <a:r>
              <a:rPr lang="en-GB" sz="1900" dirty="0">
                <a:latin typeface="Helvetica" pitchFamily="2" charset="0"/>
              </a:rPr>
              <a:t>, vol. 14, 3, 2024.</a:t>
            </a: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en-GB" sz="1900" dirty="0">
                <a:effectLst/>
                <a:latin typeface="Helvetica" pitchFamily="2" charset="0"/>
              </a:rPr>
              <a:t>Petrie, C., « Programming music with Sonic Pi promotes positive attitudes for beginners », </a:t>
            </a:r>
            <a:r>
              <a:rPr lang="en-GB" sz="1900" i="1" dirty="0">
                <a:effectLst/>
                <a:latin typeface="Helvetica" pitchFamily="2" charset="0"/>
              </a:rPr>
              <a:t>Computers &amp; Education</a:t>
            </a:r>
            <a:r>
              <a:rPr lang="en-GB" sz="1900" dirty="0">
                <a:effectLst/>
                <a:latin typeface="Helvetica" pitchFamily="2" charset="0"/>
              </a:rPr>
              <a:t>, vol. 179, 2022.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6CB5CC4-C4BD-C46B-9E7F-8A264149EE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218749"/>
            <a:ext cx="11582400" cy="467051"/>
          </a:xfrm>
          <a:prstGeom prst="rect">
            <a:avLst/>
          </a:prstGeom>
          <a:solidFill>
            <a:srgbClr val="208CAE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3815"/>
              </a:lnSpc>
            </a:pPr>
            <a:r>
              <a:rPr lang="fr-FR" sz="3000" spc="-10" dirty="0"/>
              <a:t>Bibliographie</a:t>
            </a:r>
          </a:p>
        </p:txBody>
      </p:sp>
    </p:spTree>
    <p:extLst>
      <p:ext uri="{BB962C8B-B14F-4D97-AF65-F5344CB8AC3E}">
        <p14:creationId xmlns:p14="http://schemas.microsoft.com/office/powerpoint/2010/main" val="2579397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7852A26-F51F-0E00-9238-02B84F79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1BA4ECD-FD72-74B5-7520-FCA286D6D09B}"/>
              </a:ext>
            </a:extLst>
          </p:cNvPr>
          <p:cNvSpPr txBox="1"/>
          <p:nvPr/>
        </p:nvSpPr>
        <p:spPr>
          <a:xfrm>
            <a:off x="304800" y="845759"/>
            <a:ext cx="13258800" cy="151644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en-GB" sz="1900" dirty="0">
                <a:effectLst/>
                <a:latin typeface="Helvetica" pitchFamily="2" charset="0"/>
              </a:rPr>
              <a:t>Shute, V.J., Sun, C. &amp; Asbell-Clarke, J. « Demystifying</a:t>
            </a:r>
            <a:r>
              <a:rPr lang="en-GB" sz="1900" dirty="0">
                <a:latin typeface="Helvetica" pitchFamily="2" charset="0"/>
              </a:rPr>
              <a:t> </a:t>
            </a:r>
            <a:r>
              <a:rPr lang="en-GB" sz="1900" dirty="0">
                <a:effectLst/>
                <a:latin typeface="Helvetica" pitchFamily="2" charset="0"/>
              </a:rPr>
              <a:t>computational thinking », </a:t>
            </a:r>
            <a:r>
              <a:rPr lang="en-GB" sz="1900" i="1" dirty="0">
                <a:effectLst/>
                <a:latin typeface="Helvetica" pitchFamily="2" charset="0"/>
              </a:rPr>
              <a:t>Educational Research Review, </a:t>
            </a:r>
            <a:r>
              <a:rPr lang="en-GB" sz="1900" dirty="0">
                <a:effectLst/>
                <a:latin typeface="Helvetica" pitchFamily="2" charset="0"/>
              </a:rPr>
              <a:t>vol. 22, 2017. </a:t>
            </a:r>
          </a:p>
          <a:p>
            <a:pPr marL="355600" marR="1900555" indent="-342900" algn="just">
              <a:spcBef>
                <a:spcPts val="800"/>
              </a:spcBef>
              <a:spcAft>
                <a:spcPts val="800"/>
              </a:spcAft>
              <a:buFontTx/>
              <a:buChar char="-"/>
              <a:tabLst>
                <a:tab pos="241300" algn="l"/>
              </a:tabLst>
            </a:pPr>
            <a:r>
              <a:rPr lang="en-GB" sz="1900" dirty="0" err="1">
                <a:effectLst/>
                <a:latin typeface="Helvetica" pitchFamily="2" charset="0"/>
              </a:rPr>
              <a:t>Tsarava</a:t>
            </a:r>
            <a:r>
              <a:rPr lang="en-GB" sz="1900" dirty="0">
                <a:effectLst/>
                <a:latin typeface="Helvetica" pitchFamily="2" charset="0"/>
              </a:rPr>
              <a:t>, K., Moeller, K., Román-González, M. et al., « A cognitive definition of computational thinking in primary education », </a:t>
            </a:r>
            <a:r>
              <a:rPr lang="en-GB" sz="1900" i="1" dirty="0">
                <a:effectLst/>
                <a:latin typeface="Helvetica" pitchFamily="2" charset="0"/>
              </a:rPr>
              <a:t>Computers &amp; Education</a:t>
            </a:r>
            <a:r>
              <a:rPr lang="en-GB" sz="1900" dirty="0">
                <a:effectLst/>
                <a:latin typeface="Helvetica" pitchFamily="2" charset="0"/>
              </a:rPr>
              <a:t>, vol. 179, 2022</a:t>
            </a:r>
            <a:r>
              <a:rPr lang="en-GB" sz="1900" dirty="0">
                <a:latin typeface="Helvetica" pitchFamily="2" charset="0"/>
              </a:rPr>
              <a:t>. </a:t>
            </a:r>
            <a:endParaRPr lang="it-IT" sz="1900" dirty="0">
              <a:latin typeface="Helvetica" pitchFamily="2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76D0693-0F2E-2CC9-043E-9ED7397384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0" y="218749"/>
            <a:ext cx="11430000" cy="467051"/>
          </a:xfrm>
          <a:prstGeom prst="rect">
            <a:avLst/>
          </a:prstGeom>
          <a:solidFill>
            <a:srgbClr val="208CAE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3815"/>
              </a:lnSpc>
            </a:pPr>
            <a:r>
              <a:rPr lang="fr-FR" sz="3000" spc="-10" dirty="0"/>
              <a:t>Bibliographie</a:t>
            </a:r>
          </a:p>
        </p:txBody>
      </p:sp>
    </p:spTree>
    <p:extLst>
      <p:ext uri="{BB962C8B-B14F-4D97-AF65-F5344CB8AC3E}">
        <p14:creationId xmlns:p14="http://schemas.microsoft.com/office/powerpoint/2010/main" val="2277596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02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13443</TotalTime>
  <Words>729</Words>
  <Application>Microsoft Macintosh PowerPoint</Application>
  <PresentationFormat>Widescreen</PresentationFormat>
  <Paragraphs>67</Paragraphs>
  <Slides>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Calibri</vt:lpstr>
      <vt:lpstr>Helvetica</vt:lpstr>
      <vt:lpstr>Office Theme</vt:lpstr>
      <vt:lpstr>Presentazione standard di PowerPoint</vt:lpstr>
      <vt:lpstr>Impact pédagogique du live coding</vt:lpstr>
      <vt:lpstr>Sonic-pi : plus-value pédagogique</vt:lpstr>
      <vt:lpstr>Presentazione standard di PowerPoint</vt:lpstr>
      <vt:lpstr>La composition en live coding : éléments clés</vt:lpstr>
      <vt:lpstr>Bibliographie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 Office User</cp:lastModifiedBy>
  <cp:revision>705</cp:revision>
  <dcterms:created xsi:type="dcterms:W3CDTF">2024-06-06T21:54:22Z</dcterms:created>
  <dcterms:modified xsi:type="dcterms:W3CDTF">2025-10-18T16:26:03Z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2024-05-29T00:00:00Z</vt:filetime>
  </property>
  <property fmtid="{D5CDD505-2E9C-101B-9397-08002B2CF9AE}" pid="3" name="LastSaved">
    <vt:filetime>2024-06-06T00:00:00Z</vt:filetime>
  </property>
  <property fmtid="{D5CDD505-2E9C-101B-9397-08002B2CF9AE}" pid="4" name="Producer">
    <vt:lpwstr>macOS Versione 12.2.1 (Build 21D62) Quartz PDFContext</vt:lpwstr>
  </property>
</Properties>
</file>